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bin" panose="020B0604020202020204" charset="0"/>
      <p:regular r:id="rId20"/>
      <p:bold r:id="rId21"/>
      <p:italic r:id="rId22"/>
      <p:boldItalic r:id="rId23"/>
    </p:embeddedFont>
    <p:embeddedFont>
      <p:font typeface="Cabin Medium" panose="020B0604020202020204" charset="0"/>
      <p:regular r:id="rId24"/>
      <p:bold r:id="rId25"/>
      <p:italic r:id="rId26"/>
      <p:boldItalic r:id="rId27"/>
    </p:embeddedFont>
    <p:embeddedFont>
      <p:font typeface="Cabin SemiBold" panose="020B0604020202020204" charset="0"/>
      <p:regular r:id="rId28"/>
      <p:bold r:id="rId29"/>
      <p:italic r:id="rId30"/>
      <p:boldItalic r:id="rId31"/>
    </p:embeddedFont>
    <p:embeddedFont>
      <p:font typeface="Proxima Nova"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01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bd1cfae6c1_0_1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bd1cfae6c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Hello my name 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would like to show you some of the different types of roles that are available in cybersecurity, that you probably weren’t aware of.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get started, when you hear the term cybersecurity - what do you first think of?  Hackers (attackers)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93b00dff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93b00dff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93b00dff82_0_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93b00dff8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Third task.  Oh no!  Everything has been encrypted.  Can you use the information to figure out what the decryption key is?</a:t>
            </a:r>
            <a:endParaRPr/>
          </a:p>
          <a:p>
            <a:pPr marL="0" lvl="0" indent="0" algn="l" rtl="0">
              <a:spcBef>
                <a:spcPts val="0"/>
              </a:spcBef>
              <a:spcAft>
                <a:spcPts val="0"/>
              </a:spcAft>
              <a:buNone/>
            </a:pPr>
            <a:r>
              <a:rPr lang="en"/>
              <a:t>(You’ll need to work across multiple teams to figure it all out)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93b00dff8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3b00dff8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all work for Slugworth Chocolates Inc.!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93b00dff82_0_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93b00dff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93b00dff82_0_4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93b00dff8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9490b7bef6_0_15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9490b7bef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9490b7bef6_0_9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9490b7bef6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9490b7bef6_0_1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9490b7bef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9490b7bef6_0_1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9490b7bef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Hackers can be divided up into many groups, whether it be financially motivated crime, insider threats, or to gain an advantage during wars.</a:t>
            </a:r>
            <a:endParaRPr/>
          </a:p>
          <a:p>
            <a:pPr marL="0" lvl="0" indent="0" algn="l" rtl="0">
              <a:spcBef>
                <a:spcPts val="0"/>
              </a:spcBef>
              <a:spcAft>
                <a:spcPts val="0"/>
              </a:spcAft>
              <a:buNone/>
            </a:pPr>
            <a:endParaRPr/>
          </a:p>
          <a:p>
            <a:pPr marL="0" lvl="0" indent="0" algn="l" rtl="0">
              <a:spcBef>
                <a:spcPts val="0"/>
              </a:spcBef>
              <a:spcAft>
                <a:spcPts val="0"/>
              </a:spcAft>
              <a:buNone/>
            </a:pPr>
            <a:r>
              <a:rPr lang="en"/>
              <a:t>Today we are going to do an activity where you are going to play different roles, focused around corporate espionage.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To do this, I need to use an example.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bd1cfae6c1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bd1cfae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And the example we are going to be using is chocolate!  Who knows or has seen the movie Willy Wonka and the chocolate factory?  If you haven’t I’m setting you homework to go and read the book!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you all are going to play different roles when it comes to attackng and defending against someone stealing chocolate.</a:t>
            </a:r>
            <a:endParaRPr>
              <a:solidFill>
                <a:schemeClr val="dk1"/>
              </a:solidFill>
            </a:endParaRPr>
          </a:p>
          <a:p>
            <a:pPr marL="0" lvl="0" indent="0" algn="l" rtl="0">
              <a:spcBef>
                <a:spcPts val="0"/>
              </a:spcBef>
              <a:spcAft>
                <a:spcPts val="0"/>
              </a:spcAft>
              <a:buNone/>
            </a:pPr>
            <a:r>
              <a:rPr lang="en">
                <a:solidFill>
                  <a:schemeClr val="dk1"/>
                </a:solidFill>
              </a:rPr>
              <a:t>IF you are successful, you get to eat the chocolate!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93b00df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93b00df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bd1cfae6c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bd1cfae6c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bd1cfae6c1_0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bd1cfae6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first task.  You have been engaged to provide some advice to ensure their Golden Ticket campaign goes without a hitch.</a:t>
            </a:r>
            <a:endParaRPr/>
          </a:p>
          <a:p>
            <a:pPr marL="0" lvl="0" indent="0" algn="l" rtl="0">
              <a:spcBef>
                <a:spcPts val="0"/>
              </a:spcBef>
              <a:spcAft>
                <a:spcPts val="0"/>
              </a:spcAft>
              <a:buNone/>
            </a:pPr>
            <a:endParaRPr/>
          </a:p>
          <a:p>
            <a:pPr marL="0" lvl="0" indent="0" algn="l" rtl="0">
              <a:spcBef>
                <a:spcPts val="0"/>
              </a:spcBef>
              <a:spcAft>
                <a:spcPts val="0"/>
              </a:spcAft>
              <a:buNone/>
            </a:pPr>
            <a:r>
              <a:rPr lang="en"/>
              <a:t>This includes ensuring only those with a valid ticket can win the prize, as you have a feeling that some tricky people out there who will pretend to have one of the five lucky Golden Tickets.  So you need to find a way to ensure only the lucky winners are the people who they say they are.</a:t>
            </a:r>
            <a:endParaRPr/>
          </a:p>
          <a:p>
            <a:pPr marL="0" lvl="0" indent="0" algn="l" rtl="0">
              <a:spcBef>
                <a:spcPts val="0"/>
              </a:spcBef>
              <a:spcAft>
                <a:spcPts val="0"/>
              </a:spcAft>
              <a:buNone/>
            </a:pPr>
            <a:endParaRPr/>
          </a:p>
          <a:p>
            <a:pPr marL="0" lvl="0" indent="0" algn="l" rtl="0">
              <a:spcBef>
                <a:spcPts val="0"/>
              </a:spcBef>
              <a:spcAft>
                <a:spcPts val="0"/>
              </a:spcAft>
              <a:buNone/>
            </a:pPr>
            <a:r>
              <a:rPr lang="en"/>
              <a:t>How could you do this?  Time to discuss in your teams.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93b00dff8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93b00dff8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bd1cfae6c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bd1cfae6c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93b00dff82_0_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93b00dff8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task.  How you could help stop the or slow the flow attacker traffic to the sites, so the business can continue to operate?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luidMDM"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rgbClr val="8834FD"/>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1pPr>
            <a:lvl2pPr lvl="1"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2pPr>
            <a:lvl3pPr lvl="2"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3pPr>
            <a:lvl4pPr lvl="3"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4pPr>
            <a:lvl5pPr lvl="4"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5pPr>
            <a:lvl6pPr lvl="5"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6pPr>
            <a:lvl7pPr lvl="6"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7pPr>
            <a:lvl8pPr lvl="7"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8pPr>
            <a:lvl9pPr lvl="8" rtl="0">
              <a:spcBef>
                <a:spcPts val="0"/>
              </a:spcBef>
              <a:spcAft>
                <a:spcPts val="0"/>
              </a:spcAft>
              <a:buClr>
                <a:schemeClr val="lt1"/>
              </a:buClr>
              <a:buSzPts val="4800"/>
              <a:buFont typeface="Cabin SemiBold"/>
              <a:buNone/>
              <a:defRPr sz="4800">
                <a:solidFill>
                  <a:schemeClr val="lt1"/>
                </a:solidFill>
                <a:latin typeface="Cabin SemiBold"/>
                <a:ea typeface="Cabin SemiBold"/>
                <a:cs typeface="Cabin SemiBold"/>
                <a:sym typeface="Cabin SemiBold"/>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Cabin"/>
              <a:buNone/>
              <a:defRPr sz="2400">
                <a:solidFill>
                  <a:schemeClr val="lt1"/>
                </a:solidFill>
                <a:latin typeface="Cabin"/>
                <a:ea typeface="Cabin"/>
                <a:cs typeface="Cabin"/>
                <a:sym typeface="Cabin"/>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883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rgbClr val="8834FD"/>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883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Cabin"/>
              <a:buNone/>
              <a:defRPr>
                <a:latin typeface="Cabin"/>
                <a:ea typeface="Cabin"/>
                <a:cs typeface="Cabin"/>
                <a:sym typeface="Cabi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Cabin"/>
              <a:buChar char="●"/>
              <a:defRPr>
                <a:latin typeface="Cabin"/>
                <a:ea typeface="Cabin"/>
                <a:cs typeface="Cabin"/>
                <a:sym typeface="Cabin"/>
              </a:defRPr>
            </a:lvl1pPr>
            <a:lvl2pPr marL="914400" lvl="1" indent="-317500" rtl="0">
              <a:spcBef>
                <a:spcPts val="1600"/>
              </a:spcBef>
              <a:spcAft>
                <a:spcPts val="0"/>
              </a:spcAft>
              <a:buSzPts val="1400"/>
              <a:buFont typeface="Cabin"/>
              <a:buChar char="○"/>
              <a:defRPr>
                <a:latin typeface="Cabin"/>
                <a:ea typeface="Cabin"/>
                <a:cs typeface="Cabin"/>
                <a:sym typeface="Cabin"/>
              </a:defRPr>
            </a:lvl2pPr>
            <a:lvl3pPr marL="1371600" lvl="2" indent="-317500" rtl="0">
              <a:spcBef>
                <a:spcPts val="1600"/>
              </a:spcBef>
              <a:spcAft>
                <a:spcPts val="0"/>
              </a:spcAft>
              <a:buSzPts val="1400"/>
              <a:buFont typeface="Cabin"/>
              <a:buChar char="■"/>
              <a:defRPr>
                <a:latin typeface="Cabin"/>
                <a:ea typeface="Cabin"/>
                <a:cs typeface="Cabin"/>
                <a:sym typeface="Cabin"/>
              </a:defRPr>
            </a:lvl3pPr>
            <a:lvl4pPr marL="1828800" lvl="3" indent="-317500" rtl="0">
              <a:spcBef>
                <a:spcPts val="1600"/>
              </a:spcBef>
              <a:spcAft>
                <a:spcPts val="0"/>
              </a:spcAft>
              <a:buSzPts val="1400"/>
              <a:buFont typeface="Cabin"/>
              <a:buChar char="●"/>
              <a:defRPr>
                <a:latin typeface="Cabin"/>
                <a:ea typeface="Cabin"/>
                <a:cs typeface="Cabin"/>
                <a:sym typeface="Cabin"/>
              </a:defRPr>
            </a:lvl4pPr>
            <a:lvl5pPr marL="2286000" lvl="4" indent="-317500" rtl="0">
              <a:spcBef>
                <a:spcPts val="1600"/>
              </a:spcBef>
              <a:spcAft>
                <a:spcPts val="0"/>
              </a:spcAft>
              <a:buSzPts val="1400"/>
              <a:buFont typeface="Cabin"/>
              <a:buChar char="○"/>
              <a:defRPr>
                <a:latin typeface="Cabin"/>
                <a:ea typeface="Cabin"/>
                <a:cs typeface="Cabin"/>
                <a:sym typeface="Cabin"/>
              </a:defRPr>
            </a:lvl5pPr>
            <a:lvl6pPr marL="2743200" lvl="5" indent="-317500" rtl="0">
              <a:spcBef>
                <a:spcPts val="1600"/>
              </a:spcBef>
              <a:spcAft>
                <a:spcPts val="0"/>
              </a:spcAft>
              <a:buSzPts val="1400"/>
              <a:buFont typeface="Cabin"/>
              <a:buChar char="■"/>
              <a:defRPr>
                <a:latin typeface="Cabin"/>
                <a:ea typeface="Cabin"/>
                <a:cs typeface="Cabin"/>
                <a:sym typeface="Cabin"/>
              </a:defRPr>
            </a:lvl6pPr>
            <a:lvl7pPr marL="3200400" lvl="6" indent="-317500" rtl="0">
              <a:spcBef>
                <a:spcPts val="1600"/>
              </a:spcBef>
              <a:spcAft>
                <a:spcPts val="0"/>
              </a:spcAft>
              <a:buSzPts val="1400"/>
              <a:buFont typeface="Cabin"/>
              <a:buChar char="●"/>
              <a:defRPr>
                <a:latin typeface="Cabin"/>
                <a:ea typeface="Cabin"/>
                <a:cs typeface="Cabin"/>
                <a:sym typeface="Cabin"/>
              </a:defRPr>
            </a:lvl7pPr>
            <a:lvl8pPr marL="3657600" lvl="7" indent="-317500" rtl="0">
              <a:spcBef>
                <a:spcPts val="1600"/>
              </a:spcBef>
              <a:spcAft>
                <a:spcPts val="0"/>
              </a:spcAft>
              <a:buSzPts val="1400"/>
              <a:buFont typeface="Cabin"/>
              <a:buChar char="○"/>
              <a:defRPr>
                <a:latin typeface="Cabin"/>
                <a:ea typeface="Cabin"/>
                <a:cs typeface="Cabin"/>
                <a:sym typeface="Cabin"/>
              </a:defRPr>
            </a:lvl8pPr>
            <a:lvl9pPr marL="4114800" lvl="8" indent="-317500" rtl="0">
              <a:spcBef>
                <a:spcPts val="1600"/>
              </a:spcBef>
              <a:spcAft>
                <a:spcPts val="1600"/>
              </a:spcAft>
              <a:buSzPts val="1400"/>
              <a:buFont typeface="Cabin"/>
              <a:buChar char="■"/>
              <a:defRPr>
                <a:latin typeface="Cabin"/>
                <a:ea typeface="Cabin"/>
                <a:cs typeface="Cabin"/>
                <a:sym typeface="Cab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Cabin"/>
              <a:buNone/>
              <a:defRPr>
                <a:latin typeface="Cabin"/>
                <a:ea typeface="Cabin"/>
                <a:cs typeface="Cabin"/>
                <a:sym typeface="Cabin"/>
              </a:defRPr>
            </a:lvl1pPr>
            <a:lvl2pPr lvl="1" rtl="0">
              <a:spcBef>
                <a:spcPts val="0"/>
              </a:spcBef>
              <a:spcAft>
                <a:spcPts val="0"/>
              </a:spcAft>
              <a:buSzPts val="2800"/>
              <a:buFont typeface="Cabin"/>
              <a:buNone/>
              <a:defRPr>
                <a:latin typeface="Cabin"/>
                <a:ea typeface="Cabin"/>
                <a:cs typeface="Cabin"/>
                <a:sym typeface="Cabin"/>
              </a:defRPr>
            </a:lvl2pPr>
            <a:lvl3pPr lvl="2" rtl="0">
              <a:spcBef>
                <a:spcPts val="0"/>
              </a:spcBef>
              <a:spcAft>
                <a:spcPts val="0"/>
              </a:spcAft>
              <a:buSzPts val="2800"/>
              <a:buFont typeface="Cabin"/>
              <a:buNone/>
              <a:defRPr>
                <a:latin typeface="Cabin"/>
                <a:ea typeface="Cabin"/>
                <a:cs typeface="Cabin"/>
                <a:sym typeface="Cabin"/>
              </a:defRPr>
            </a:lvl3pPr>
            <a:lvl4pPr lvl="3" rtl="0">
              <a:spcBef>
                <a:spcPts val="0"/>
              </a:spcBef>
              <a:spcAft>
                <a:spcPts val="0"/>
              </a:spcAft>
              <a:buSzPts val="2800"/>
              <a:buFont typeface="Cabin"/>
              <a:buNone/>
              <a:defRPr>
                <a:latin typeface="Cabin"/>
                <a:ea typeface="Cabin"/>
                <a:cs typeface="Cabin"/>
                <a:sym typeface="Cabin"/>
              </a:defRPr>
            </a:lvl4pPr>
            <a:lvl5pPr lvl="4" rtl="0">
              <a:spcBef>
                <a:spcPts val="0"/>
              </a:spcBef>
              <a:spcAft>
                <a:spcPts val="0"/>
              </a:spcAft>
              <a:buSzPts val="2800"/>
              <a:buFont typeface="Cabin"/>
              <a:buNone/>
              <a:defRPr>
                <a:latin typeface="Cabin"/>
                <a:ea typeface="Cabin"/>
                <a:cs typeface="Cabin"/>
                <a:sym typeface="Cabin"/>
              </a:defRPr>
            </a:lvl5pPr>
            <a:lvl6pPr lvl="5" rtl="0">
              <a:spcBef>
                <a:spcPts val="0"/>
              </a:spcBef>
              <a:spcAft>
                <a:spcPts val="0"/>
              </a:spcAft>
              <a:buSzPts val="2800"/>
              <a:buFont typeface="Cabin"/>
              <a:buNone/>
              <a:defRPr>
                <a:latin typeface="Cabin"/>
                <a:ea typeface="Cabin"/>
                <a:cs typeface="Cabin"/>
                <a:sym typeface="Cabin"/>
              </a:defRPr>
            </a:lvl6pPr>
            <a:lvl7pPr lvl="6" rtl="0">
              <a:spcBef>
                <a:spcPts val="0"/>
              </a:spcBef>
              <a:spcAft>
                <a:spcPts val="0"/>
              </a:spcAft>
              <a:buSzPts val="2800"/>
              <a:buFont typeface="Cabin"/>
              <a:buNone/>
              <a:defRPr>
                <a:latin typeface="Cabin"/>
                <a:ea typeface="Cabin"/>
                <a:cs typeface="Cabin"/>
                <a:sym typeface="Cabin"/>
              </a:defRPr>
            </a:lvl7pPr>
            <a:lvl8pPr lvl="7" rtl="0">
              <a:spcBef>
                <a:spcPts val="0"/>
              </a:spcBef>
              <a:spcAft>
                <a:spcPts val="0"/>
              </a:spcAft>
              <a:buSzPts val="2800"/>
              <a:buFont typeface="Cabin"/>
              <a:buNone/>
              <a:defRPr>
                <a:latin typeface="Cabin"/>
                <a:ea typeface="Cabin"/>
                <a:cs typeface="Cabin"/>
                <a:sym typeface="Cabin"/>
              </a:defRPr>
            </a:lvl8pPr>
            <a:lvl9pPr lvl="8" rtl="0">
              <a:spcBef>
                <a:spcPts val="0"/>
              </a:spcBef>
              <a:spcAft>
                <a:spcPts val="0"/>
              </a:spcAft>
              <a:buSzPts val="2800"/>
              <a:buFont typeface="Cabin"/>
              <a:buNone/>
              <a:defRPr>
                <a:latin typeface="Cabin"/>
                <a:ea typeface="Cabin"/>
                <a:cs typeface="Cabin"/>
                <a:sym typeface="Cabin"/>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Cabin"/>
              <a:buChar char="●"/>
              <a:defRPr sz="1400">
                <a:latin typeface="Cabin"/>
                <a:ea typeface="Cabin"/>
                <a:cs typeface="Cabin"/>
                <a:sym typeface="Cabin"/>
              </a:defRPr>
            </a:lvl1pPr>
            <a:lvl2pPr marL="914400" lvl="1" indent="-304800" rtl="0">
              <a:spcBef>
                <a:spcPts val="1600"/>
              </a:spcBef>
              <a:spcAft>
                <a:spcPts val="0"/>
              </a:spcAft>
              <a:buSzPts val="1200"/>
              <a:buFont typeface="Cabin"/>
              <a:buChar char="○"/>
              <a:defRPr sz="1200">
                <a:latin typeface="Cabin"/>
                <a:ea typeface="Cabin"/>
                <a:cs typeface="Cabin"/>
                <a:sym typeface="Cabin"/>
              </a:defRPr>
            </a:lvl2pPr>
            <a:lvl3pPr marL="1371600" lvl="2" indent="-304800" rtl="0">
              <a:spcBef>
                <a:spcPts val="1600"/>
              </a:spcBef>
              <a:spcAft>
                <a:spcPts val="0"/>
              </a:spcAft>
              <a:buSzPts val="1200"/>
              <a:buFont typeface="Cabin"/>
              <a:buChar char="■"/>
              <a:defRPr sz="1200">
                <a:latin typeface="Cabin"/>
                <a:ea typeface="Cabin"/>
                <a:cs typeface="Cabin"/>
                <a:sym typeface="Cabin"/>
              </a:defRPr>
            </a:lvl3pPr>
            <a:lvl4pPr marL="1828800" lvl="3" indent="-304800" rtl="0">
              <a:spcBef>
                <a:spcPts val="1600"/>
              </a:spcBef>
              <a:spcAft>
                <a:spcPts val="0"/>
              </a:spcAft>
              <a:buSzPts val="1200"/>
              <a:buFont typeface="Cabin"/>
              <a:buChar char="●"/>
              <a:defRPr sz="1200">
                <a:latin typeface="Cabin"/>
                <a:ea typeface="Cabin"/>
                <a:cs typeface="Cabin"/>
                <a:sym typeface="Cabin"/>
              </a:defRPr>
            </a:lvl4pPr>
            <a:lvl5pPr marL="2286000" lvl="4" indent="-304800" rtl="0">
              <a:spcBef>
                <a:spcPts val="1600"/>
              </a:spcBef>
              <a:spcAft>
                <a:spcPts val="0"/>
              </a:spcAft>
              <a:buSzPts val="1200"/>
              <a:buFont typeface="Cabin"/>
              <a:buChar char="○"/>
              <a:defRPr sz="1200">
                <a:latin typeface="Cabin"/>
                <a:ea typeface="Cabin"/>
                <a:cs typeface="Cabin"/>
                <a:sym typeface="Cabin"/>
              </a:defRPr>
            </a:lvl5pPr>
            <a:lvl6pPr marL="2743200" lvl="5" indent="-304800" rtl="0">
              <a:spcBef>
                <a:spcPts val="1600"/>
              </a:spcBef>
              <a:spcAft>
                <a:spcPts val="0"/>
              </a:spcAft>
              <a:buSzPts val="1200"/>
              <a:buFont typeface="Cabin"/>
              <a:buChar char="■"/>
              <a:defRPr sz="1200">
                <a:latin typeface="Cabin"/>
                <a:ea typeface="Cabin"/>
                <a:cs typeface="Cabin"/>
                <a:sym typeface="Cabin"/>
              </a:defRPr>
            </a:lvl6pPr>
            <a:lvl7pPr marL="3200400" lvl="6" indent="-304800" rtl="0">
              <a:spcBef>
                <a:spcPts val="1600"/>
              </a:spcBef>
              <a:spcAft>
                <a:spcPts val="0"/>
              </a:spcAft>
              <a:buSzPts val="1200"/>
              <a:buFont typeface="Cabin"/>
              <a:buChar char="●"/>
              <a:defRPr sz="1200">
                <a:latin typeface="Cabin"/>
                <a:ea typeface="Cabin"/>
                <a:cs typeface="Cabin"/>
                <a:sym typeface="Cabin"/>
              </a:defRPr>
            </a:lvl7pPr>
            <a:lvl8pPr marL="3657600" lvl="7" indent="-304800" rtl="0">
              <a:spcBef>
                <a:spcPts val="1600"/>
              </a:spcBef>
              <a:spcAft>
                <a:spcPts val="0"/>
              </a:spcAft>
              <a:buSzPts val="1200"/>
              <a:buFont typeface="Cabin"/>
              <a:buChar char="○"/>
              <a:defRPr sz="1200">
                <a:latin typeface="Cabin"/>
                <a:ea typeface="Cabin"/>
                <a:cs typeface="Cabin"/>
                <a:sym typeface="Cabin"/>
              </a:defRPr>
            </a:lvl8pPr>
            <a:lvl9pPr marL="4114800" lvl="8" indent="-304800" rtl="0">
              <a:spcBef>
                <a:spcPts val="1600"/>
              </a:spcBef>
              <a:spcAft>
                <a:spcPts val="1600"/>
              </a:spcAft>
              <a:buSzPts val="1200"/>
              <a:buFont typeface="Cabin"/>
              <a:buChar char="■"/>
              <a:defRPr sz="1200">
                <a:latin typeface="Cabin"/>
                <a:ea typeface="Cabin"/>
                <a:cs typeface="Cabin"/>
                <a:sym typeface="Cabin"/>
              </a:defRPr>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Cabin"/>
              <a:buChar char="●"/>
              <a:defRPr sz="1400">
                <a:latin typeface="Cabin"/>
                <a:ea typeface="Cabin"/>
                <a:cs typeface="Cabin"/>
                <a:sym typeface="Cabin"/>
              </a:defRPr>
            </a:lvl1pPr>
            <a:lvl2pPr marL="914400" lvl="1" indent="-304800" rtl="0">
              <a:spcBef>
                <a:spcPts val="1600"/>
              </a:spcBef>
              <a:spcAft>
                <a:spcPts val="0"/>
              </a:spcAft>
              <a:buSzPts val="1200"/>
              <a:buFont typeface="Cabin"/>
              <a:buChar char="○"/>
              <a:defRPr sz="1200">
                <a:latin typeface="Cabin"/>
                <a:ea typeface="Cabin"/>
                <a:cs typeface="Cabin"/>
                <a:sym typeface="Cabin"/>
              </a:defRPr>
            </a:lvl2pPr>
            <a:lvl3pPr marL="1371600" lvl="2" indent="-304800" rtl="0">
              <a:spcBef>
                <a:spcPts val="1600"/>
              </a:spcBef>
              <a:spcAft>
                <a:spcPts val="0"/>
              </a:spcAft>
              <a:buSzPts val="1200"/>
              <a:buFont typeface="Cabin"/>
              <a:buChar char="■"/>
              <a:defRPr sz="1200">
                <a:latin typeface="Cabin"/>
                <a:ea typeface="Cabin"/>
                <a:cs typeface="Cabin"/>
                <a:sym typeface="Cabin"/>
              </a:defRPr>
            </a:lvl3pPr>
            <a:lvl4pPr marL="1828800" lvl="3" indent="-304800" rtl="0">
              <a:spcBef>
                <a:spcPts val="1600"/>
              </a:spcBef>
              <a:spcAft>
                <a:spcPts val="0"/>
              </a:spcAft>
              <a:buSzPts val="1200"/>
              <a:buFont typeface="Cabin"/>
              <a:buChar char="●"/>
              <a:defRPr sz="1200">
                <a:latin typeface="Cabin"/>
                <a:ea typeface="Cabin"/>
                <a:cs typeface="Cabin"/>
                <a:sym typeface="Cabin"/>
              </a:defRPr>
            </a:lvl4pPr>
            <a:lvl5pPr marL="2286000" lvl="4" indent="-304800" rtl="0">
              <a:spcBef>
                <a:spcPts val="1600"/>
              </a:spcBef>
              <a:spcAft>
                <a:spcPts val="0"/>
              </a:spcAft>
              <a:buSzPts val="1200"/>
              <a:buFont typeface="Cabin"/>
              <a:buChar char="○"/>
              <a:defRPr sz="1200">
                <a:latin typeface="Cabin"/>
                <a:ea typeface="Cabin"/>
                <a:cs typeface="Cabin"/>
                <a:sym typeface="Cabin"/>
              </a:defRPr>
            </a:lvl5pPr>
            <a:lvl6pPr marL="2743200" lvl="5" indent="-304800" rtl="0">
              <a:spcBef>
                <a:spcPts val="1600"/>
              </a:spcBef>
              <a:spcAft>
                <a:spcPts val="0"/>
              </a:spcAft>
              <a:buSzPts val="1200"/>
              <a:buFont typeface="Cabin"/>
              <a:buChar char="■"/>
              <a:defRPr sz="1200">
                <a:latin typeface="Cabin"/>
                <a:ea typeface="Cabin"/>
                <a:cs typeface="Cabin"/>
                <a:sym typeface="Cabin"/>
              </a:defRPr>
            </a:lvl6pPr>
            <a:lvl7pPr marL="3200400" lvl="6" indent="-304800" rtl="0">
              <a:spcBef>
                <a:spcPts val="1600"/>
              </a:spcBef>
              <a:spcAft>
                <a:spcPts val="0"/>
              </a:spcAft>
              <a:buSzPts val="1200"/>
              <a:buFont typeface="Cabin"/>
              <a:buChar char="●"/>
              <a:defRPr sz="1200">
                <a:latin typeface="Cabin"/>
                <a:ea typeface="Cabin"/>
                <a:cs typeface="Cabin"/>
                <a:sym typeface="Cabin"/>
              </a:defRPr>
            </a:lvl7pPr>
            <a:lvl8pPr marL="3657600" lvl="7" indent="-304800" rtl="0">
              <a:spcBef>
                <a:spcPts val="1600"/>
              </a:spcBef>
              <a:spcAft>
                <a:spcPts val="0"/>
              </a:spcAft>
              <a:buSzPts val="1200"/>
              <a:buFont typeface="Cabin"/>
              <a:buChar char="○"/>
              <a:defRPr sz="1200">
                <a:latin typeface="Cabin"/>
                <a:ea typeface="Cabin"/>
                <a:cs typeface="Cabin"/>
                <a:sym typeface="Cabin"/>
              </a:defRPr>
            </a:lvl8pPr>
            <a:lvl9pPr marL="4114800" lvl="8" indent="-304800" rtl="0">
              <a:spcBef>
                <a:spcPts val="1600"/>
              </a:spcBef>
              <a:spcAft>
                <a:spcPts val="1600"/>
              </a:spcAft>
              <a:buSzPts val="1200"/>
              <a:buFont typeface="Cabin"/>
              <a:buChar char="■"/>
              <a:defRPr sz="1200">
                <a:latin typeface="Cabin"/>
                <a:ea typeface="Cabin"/>
                <a:cs typeface="Cabin"/>
                <a:sym typeface="Cabin"/>
              </a:defRPr>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8834FD"/>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Cabin Medium"/>
              <a:buNone/>
              <a:defRPr sz="4800">
                <a:solidFill>
                  <a:srgbClr val="FFFFFF"/>
                </a:solidFill>
                <a:latin typeface="Cabin Medium"/>
                <a:ea typeface="Cabin Medium"/>
                <a:cs typeface="Cabin Medium"/>
                <a:sym typeface="Cabin Medium"/>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rgbClr val="8834FD"/>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1985198" y="0"/>
            <a:ext cx="4965114" cy="5143501"/>
          </a:xfrm>
          <a:prstGeom prst="rect">
            <a:avLst/>
          </a:prstGeom>
          <a:noFill/>
          <a:ln>
            <a:noFill/>
          </a:ln>
        </p:spPr>
      </p:pic>
      <p:sp>
        <p:nvSpPr>
          <p:cNvPr id="60" name="Google Shape;60;p13"/>
          <p:cNvSpPr txBox="1">
            <a:spLocks noGrp="1"/>
          </p:cNvSpPr>
          <p:nvPr>
            <p:ph type="subTitle" idx="4294967295"/>
          </p:nvPr>
        </p:nvSpPr>
        <p:spPr>
          <a:xfrm>
            <a:off x="406200" y="4448913"/>
            <a:ext cx="81231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chemeClr val="lt1"/>
                </a:solidFill>
                <a:latin typeface="Cabin"/>
                <a:ea typeface="Cabin"/>
                <a:cs typeface="Cabin"/>
                <a:sym typeface="Cabin"/>
              </a:rPr>
              <a:t>Welcome to Cybersecurity</a:t>
            </a:r>
            <a:endParaRPr sz="2400">
              <a:solidFill>
                <a:schemeClr val="lt1"/>
              </a:solidFill>
              <a:latin typeface="Cabin"/>
              <a:ea typeface="Cabin"/>
              <a:cs typeface="Cabin"/>
              <a:sym typeface="Cabin"/>
            </a:endParaRPr>
          </a:p>
        </p:txBody>
      </p:sp>
      <p:pic>
        <p:nvPicPr>
          <p:cNvPr id="61" name="Google Shape;61;p13"/>
          <p:cNvPicPr preferRelativeResize="0"/>
          <p:nvPr/>
        </p:nvPicPr>
        <p:blipFill>
          <a:blip r:embed="rId4">
            <a:alphaModFix/>
          </a:blip>
          <a:stretch>
            <a:fillRect/>
          </a:stretch>
        </p:blipFill>
        <p:spPr>
          <a:xfrm>
            <a:off x="7906450" y="3752300"/>
            <a:ext cx="1237550" cy="788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3FD3B9DC-34B6-8929-7937-6F97F2EC89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3. Recover (retrieve the key)</a:t>
            </a:r>
            <a:endParaRPr sz="3000">
              <a:solidFill>
                <a:schemeClr val="lt1"/>
              </a:solidFill>
            </a:endParaRPr>
          </a:p>
        </p:txBody>
      </p:sp>
      <p:pic>
        <p:nvPicPr>
          <p:cNvPr id="121" name="Google Shape;121;p23"/>
          <p:cNvPicPr preferRelativeResize="0"/>
          <p:nvPr/>
        </p:nvPicPr>
        <p:blipFill>
          <a:blip r:embed="rId3">
            <a:alphaModFix/>
          </a:blip>
          <a:stretch>
            <a:fillRect/>
          </a:stretch>
        </p:blipFill>
        <p:spPr>
          <a:xfrm>
            <a:off x="4876334" y="1729525"/>
            <a:ext cx="4096290" cy="2417483"/>
          </a:xfrm>
          <a:prstGeom prst="rect">
            <a:avLst/>
          </a:prstGeom>
          <a:noFill/>
          <a:ln>
            <a:noFill/>
          </a:ln>
        </p:spPr>
      </p:pic>
      <p:pic>
        <p:nvPicPr>
          <p:cNvPr id="122" name="Google Shape;122;p23"/>
          <p:cNvPicPr preferRelativeResize="0"/>
          <p:nvPr/>
        </p:nvPicPr>
        <p:blipFill>
          <a:blip r:embed="rId4">
            <a:alphaModFix/>
          </a:blip>
          <a:stretch>
            <a:fillRect/>
          </a:stretch>
        </p:blipFill>
        <p:spPr>
          <a:xfrm>
            <a:off x="152400" y="1170125"/>
            <a:ext cx="4571536" cy="38051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360F19F4-CB35-248D-1016-F1C8BCE103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880350" y="1566750"/>
            <a:ext cx="7383300" cy="20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i="1">
                <a:solidFill>
                  <a:srgbClr val="783F04"/>
                </a:solidFill>
              </a:rPr>
              <a:t>“We are so grateful to you keeping our business operating and the chocolate flowing, you all get some chocolate!”</a:t>
            </a:r>
            <a:endParaRPr sz="3500" i="1">
              <a:solidFill>
                <a:srgbClr val="783F0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139612" y="1255725"/>
            <a:ext cx="518388" cy="202500"/>
          </a:xfrm>
          <a:prstGeom prst="rect">
            <a:avLst/>
          </a:prstGeom>
          <a:noFill/>
          <a:ln>
            <a:noFill/>
          </a:ln>
        </p:spPr>
      </p:pic>
      <p:pic>
        <p:nvPicPr>
          <p:cNvPr id="138" name="Google Shape;138;p26"/>
          <p:cNvPicPr preferRelativeResize="0"/>
          <p:nvPr/>
        </p:nvPicPr>
        <p:blipFill>
          <a:blip r:embed="rId4">
            <a:alphaModFix/>
          </a:blip>
          <a:stretch>
            <a:fillRect/>
          </a:stretch>
        </p:blipFill>
        <p:spPr>
          <a:xfrm>
            <a:off x="2337800" y="196400"/>
            <a:ext cx="749675" cy="202500"/>
          </a:xfrm>
          <a:prstGeom prst="rect">
            <a:avLst/>
          </a:prstGeom>
          <a:noFill/>
          <a:ln>
            <a:noFill/>
          </a:ln>
        </p:spPr>
      </p:pic>
      <p:pic>
        <p:nvPicPr>
          <p:cNvPr id="139" name="Google Shape;139;p26"/>
          <p:cNvPicPr preferRelativeResize="0"/>
          <p:nvPr/>
        </p:nvPicPr>
        <p:blipFill>
          <a:blip r:embed="rId5">
            <a:alphaModFix/>
          </a:blip>
          <a:stretch>
            <a:fillRect/>
          </a:stretch>
        </p:blipFill>
        <p:spPr>
          <a:xfrm>
            <a:off x="6759924" y="2014408"/>
            <a:ext cx="749675" cy="209541"/>
          </a:xfrm>
          <a:prstGeom prst="rect">
            <a:avLst/>
          </a:prstGeom>
          <a:noFill/>
          <a:ln>
            <a:noFill/>
          </a:ln>
        </p:spPr>
      </p:pic>
      <p:pic>
        <p:nvPicPr>
          <p:cNvPr id="140" name="Google Shape;140;p26"/>
          <p:cNvPicPr preferRelativeResize="0"/>
          <p:nvPr/>
        </p:nvPicPr>
        <p:blipFill>
          <a:blip r:embed="rId6">
            <a:alphaModFix/>
          </a:blip>
          <a:stretch>
            <a:fillRect/>
          </a:stretch>
        </p:blipFill>
        <p:spPr>
          <a:xfrm>
            <a:off x="3224125" y="852474"/>
            <a:ext cx="608068" cy="209550"/>
          </a:xfrm>
          <a:prstGeom prst="rect">
            <a:avLst/>
          </a:prstGeom>
          <a:noFill/>
          <a:ln>
            <a:noFill/>
          </a:ln>
        </p:spPr>
      </p:pic>
      <p:pic>
        <p:nvPicPr>
          <p:cNvPr id="141" name="Google Shape;141;p26"/>
          <p:cNvPicPr preferRelativeResize="0"/>
          <p:nvPr/>
        </p:nvPicPr>
        <p:blipFill>
          <a:blip r:embed="rId7">
            <a:alphaModFix/>
          </a:blip>
          <a:stretch>
            <a:fillRect/>
          </a:stretch>
        </p:blipFill>
        <p:spPr>
          <a:xfrm>
            <a:off x="2554500" y="4456750"/>
            <a:ext cx="532980" cy="209550"/>
          </a:xfrm>
          <a:prstGeom prst="rect">
            <a:avLst/>
          </a:prstGeom>
          <a:noFill/>
          <a:ln>
            <a:noFill/>
          </a:ln>
        </p:spPr>
      </p:pic>
      <p:pic>
        <p:nvPicPr>
          <p:cNvPr id="142" name="Google Shape;142;p26"/>
          <p:cNvPicPr preferRelativeResize="0"/>
          <p:nvPr/>
        </p:nvPicPr>
        <p:blipFill>
          <a:blip r:embed="rId8">
            <a:alphaModFix/>
          </a:blip>
          <a:stretch>
            <a:fillRect/>
          </a:stretch>
        </p:blipFill>
        <p:spPr>
          <a:xfrm>
            <a:off x="0" y="-12"/>
            <a:ext cx="9144003" cy="52551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2123725"/>
            <a:ext cx="8520600" cy="81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8834FD"/>
                </a:solidFill>
                <a:latin typeface="Cabin SemiBold"/>
                <a:ea typeface="Cabin SemiBold"/>
                <a:cs typeface="Cabin SemiBold"/>
                <a:sym typeface="Cabin SemiBold"/>
              </a:rPr>
              <a:t>Q&amp;A</a:t>
            </a:r>
            <a:endParaRPr sz="6000">
              <a:solidFill>
                <a:srgbClr val="8834FD"/>
              </a:solidFill>
              <a:latin typeface="Cabin SemiBold"/>
              <a:ea typeface="Cabin SemiBold"/>
              <a:cs typeface="Cabin SemiBold"/>
              <a:sym typeface="Cabin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34FD"/>
                </a:solidFill>
              </a:rPr>
              <a:t>Summary</a:t>
            </a:r>
            <a:endParaRPr>
              <a:solidFill>
                <a:srgbClr val="8834FD"/>
              </a:solidFill>
            </a:endParaRPr>
          </a:p>
        </p:txBody>
      </p:sp>
      <p:sp>
        <p:nvSpPr>
          <p:cNvPr id="153" name="Google Shape;15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We need more females to join the industry!</a:t>
            </a:r>
            <a:endParaRPr sz="1800">
              <a:solidFill>
                <a:schemeClr val="lt1"/>
              </a:solidFill>
            </a:endParaRPr>
          </a:p>
          <a:p>
            <a:pPr marL="0" lvl="0" indent="0" algn="l" rtl="0">
              <a:spcBef>
                <a:spcPts val="1600"/>
              </a:spcBef>
              <a:spcAft>
                <a:spcPts val="0"/>
              </a:spcAft>
              <a:buNone/>
            </a:pPr>
            <a:r>
              <a:rPr lang="en" sz="1800">
                <a:solidFill>
                  <a:schemeClr val="lt1"/>
                </a:solidFill>
              </a:rPr>
              <a:t>Women only make up 20-25% of all positions in cybersecurity.</a:t>
            </a:r>
            <a:endParaRPr sz="1800">
              <a:solidFill>
                <a:schemeClr val="lt1"/>
              </a:solidFill>
            </a:endParaRPr>
          </a:p>
          <a:p>
            <a:pPr marL="0" lvl="0" indent="0" algn="l" rtl="0">
              <a:spcBef>
                <a:spcPts val="1600"/>
              </a:spcBef>
              <a:spcAft>
                <a:spcPts val="0"/>
              </a:spcAft>
              <a:buNone/>
            </a:pPr>
            <a:r>
              <a:rPr lang="en" sz="1800">
                <a:solidFill>
                  <a:schemeClr val="lt1"/>
                </a:solidFill>
              </a:rPr>
              <a:t>You don’t have to be technical, but be able to look at things from different perspectives.</a:t>
            </a:r>
            <a:endParaRPr sz="1800">
              <a:solidFill>
                <a:schemeClr val="lt1"/>
              </a:solidFill>
            </a:endParaRPr>
          </a:p>
          <a:p>
            <a:pPr marL="0" lvl="0" indent="0" algn="l" rtl="0">
              <a:spcBef>
                <a:spcPts val="1600"/>
              </a:spcBef>
              <a:spcAft>
                <a:spcPts val="1600"/>
              </a:spcAft>
              <a:buNone/>
            </a:pPr>
            <a:r>
              <a:rPr lang="en" sz="1800">
                <a:solidFill>
                  <a:schemeClr val="lt1"/>
                </a:solidFill>
              </a:rPr>
              <a:t>There are a wider range of different roles that you can do (and change between).</a:t>
            </a:r>
            <a:endParaRPr sz="1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11700" y="2123725"/>
            <a:ext cx="8520600" cy="81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8834FD"/>
                </a:solidFill>
                <a:latin typeface="Cabin SemiBold"/>
                <a:ea typeface="Cabin SemiBold"/>
                <a:cs typeface="Cabin SemiBold"/>
                <a:sym typeface="Cabin SemiBold"/>
              </a:rPr>
              <a:t>Thanks!</a:t>
            </a:r>
            <a:endParaRPr sz="6000">
              <a:solidFill>
                <a:srgbClr val="8834FD"/>
              </a:solidFill>
              <a:latin typeface="Cabin SemiBold"/>
              <a:ea typeface="Cabin SemiBold"/>
              <a:cs typeface="Cabin SemiBold"/>
              <a:sym typeface="Cabin SemiBold"/>
            </a:endParaRPr>
          </a:p>
        </p:txBody>
      </p:sp>
      <p:pic>
        <p:nvPicPr>
          <p:cNvPr id="159" name="Google Shape;159;p29"/>
          <p:cNvPicPr preferRelativeResize="0"/>
          <p:nvPr/>
        </p:nvPicPr>
        <p:blipFill>
          <a:blip r:embed="rId3">
            <a:alphaModFix/>
          </a:blip>
          <a:stretch>
            <a:fillRect/>
          </a:stretch>
        </p:blipFill>
        <p:spPr>
          <a:xfrm>
            <a:off x="7906450" y="3752300"/>
            <a:ext cx="1237550" cy="788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233363" y="733425"/>
            <a:ext cx="8677275" cy="3676650"/>
          </a:xfrm>
          <a:prstGeom prst="rect">
            <a:avLst/>
          </a:prstGeom>
          <a:noFill/>
          <a:ln>
            <a:noFill/>
          </a:ln>
        </p:spPr>
      </p:pic>
      <p:sp>
        <p:nvSpPr>
          <p:cNvPr id="67" name="Google Shape;67;p14"/>
          <p:cNvSpPr/>
          <p:nvPr/>
        </p:nvSpPr>
        <p:spPr>
          <a:xfrm>
            <a:off x="4806825" y="507750"/>
            <a:ext cx="1417200" cy="4120200"/>
          </a:xfrm>
          <a:prstGeom prst="roundRect">
            <a:avLst>
              <a:gd name="adj" fmla="val 16667"/>
            </a:avLst>
          </a:prstGeom>
          <a:noFill/>
          <a:ln w="76200" cap="flat" cmpd="sng">
            <a:solidFill>
              <a:srgbClr val="8834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2000250" y="0"/>
            <a:ext cx="5143501" cy="5143501"/>
          </a:xfrm>
          <a:prstGeom prst="rect">
            <a:avLst/>
          </a:prstGeom>
          <a:noFill/>
          <a:ln>
            <a:noFill/>
          </a:ln>
        </p:spPr>
      </p:pic>
      <p:sp>
        <p:nvSpPr>
          <p:cNvPr id="73" name="Google Shape;73;p15"/>
          <p:cNvSpPr txBox="1">
            <a:spLocks noGrp="1"/>
          </p:cNvSpPr>
          <p:nvPr>
            <p:ph type="title"/>
          </p:nvPr>
        </p:nvSpPr>
        <p:spPr>
          <a:xfrm>
            <a:off x="311700" y="4428875"/>
            <a:ext cx="8520600" cy="7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chemeClr val="lt1"/>
                </a:solidFill>
                <a:latin typeface="Cabin SemiBold"/>
                <a:ea typeface="Cabin SemiBold"/>
                <a:cs typeface="Cabin SemiBold"/>
                <a:sym typeface="Cabin SemiBold"/>
              </a:rPr>
              <a:t>The Chocolate Heist</a:t>
            </a:r>
            <a:endParaRPr sz="3700">
              <a:solidFill>
                <a:schemeClr val="lt1"/>
              </a:solidFill>
              <a:latin typeface="Cabin SemiBold"/>
              <a:ea typeface="Cabin SemiBold"/>
              <a:cs typeface="Cabin SemiBold"/>
              <a:sym typeface="Cabin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8C1FBEC2-DB2B-716D-A700-373C7EC5E2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79" name="Google Shape;79;p16"/>
          <p:cNvSpPr txBox="1"/>
          <p:nvPr/>
        </p:nvSpPr>
        <p:spPr>
          <a:xfrm>
            <a:off x="5765875" y="1321100"/>
            <a:ext cx="3378000" cy="8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1C232"/>
                </a:solidFill>
                <a:latin typeface="Proxima Nova"/>
                <a:ea typeface="Proxima Nova"/>
                <a:cs typeface="Proxima Nova"/>
                <a:sym typeface="Proxima Nova"/>
              </a:rPr>
              <a:t>Celebrating the 130th birthday of the Willy Wonka Factory!</a:t>
            </a:r>
            <a:endParaRPr sz="1800" b="1">
              <a:solidFill>
                <a:srgbClr val="F1C232"/>
              </a:solidFill>
              <a:latin typeface="Proxima Nova"/>
              <a:ea typeface="Proxima Nova"/>
              <a:cs typeface="Proxima Nova"/>
              <a:sym typeface="Proxima Nova"/>
            </a:endParaRPr>
          </a:p>
        </p:txBody>
      </p:sp>
      <p:pic>
        <p:nvPicPr>
          <p:cNvPr id="80" name="Google Shape;80;p16"/>
          <p:cNvPicPr preferRelativeResize="0"/>
          <p:nvPr/>
        </p:nvPicPr>
        <p:blipFill rotWithShape="1">
          <a:blip r:embed="rId6">
            <a:alphaModFix/>
          </a:blip>
          <a:srcRect t="27534" b="25861"/>
          <a:stretch/>
        </p:blipFill>
        <p:spPr>
          <a:xfrm>
            <a:off x="6107200" y="123825"/>
            <a:ext cx="2695350" cy="1256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4"/>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670E6440-1510-B7D7-6C34-709C3B940A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52400" y="1272225"/>
            <a:ext cx="8839200" cy="3553358"/>
          </a:xfrm>
          <a:prstGeom prst="rect">
            <a:avLst/>
          </a:prstGeom>
          <a:noFill/>
          <a:ln>
            <a:noFill/>
          </a:ln>
        </p:spPr>
      </p:pic>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AutoNum type="arabicPeriod"/>
            </a:pPr>
            <a:r>
              <a:rPr lang="en" sz="3000">
                <a:solidFill>
                  <a:schemeClr val="lt1"/>
                </a:solidFill>
              </a:rPr>
              <a:t>Identify (multi factors)</a:t>
            </a:r>
            <a:endParaRPr sz="3000">
              <a:solidFill>
                <a:schemeClr val="lt1"/>
              </a:solidFill>
            </a:endParaRPr>
          </a:p>
        </p:txBody>
      </p:sp>
      <p:sp>
        <p:nvSpPr>
          <p:cNvPr id="92" name="Google Shape;92;p18"/>
          <p:cNvSpPr txBox="1">
            <a:spLocks noGrp="1"/>
          </p:cNvSpPr>
          <p:nvPr>
            <p:ph type="title"/>
          </p:nvPr>
        </p:nvSpPr>
        <p:spPr>
          <a:xfrm>
            <a:off x="3196625" y="4032750"/>
            <a:ext cx="273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1C232"/>
                </a:solidFill>
              </a:rPr>
              <a:t>Golden Ticket</a:t>
            </a:r>
            <a:endParaRPr sz="3000" b="1">
              <a:solidFill>
                <a:srgbClr val="F1C232"/>
              </a:solidFill>
            </a:endParaRPr>
          </a:p>
        </p:txBody>
      </p:sp>
      <p:sp>
        <p:nvSpPr>
          <p:cNvPr id="93" name="Google Shape;93;p18"/>
          <p:cNvSpPr txBox="1">
            <a:spLocks noGrp="1"/>
          </p:cNvSpPr>
          <p:nvPr>
            <p:ph type="title"/>
          </p:nvPr>
        </p:nvSpPr>
        <p:spPr>
          <a:xfrm>
            <a:off x="6175300" y="3922350"/>
            <a:ext cx="2737800" cy="79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CC0000"/>
                </a:solidFill>
              </a:rPr>
              <a:t>X</a:t>
            </a:r>
            <a:endParaRPr sz="4500" b="1">
              <a:solidFill>
                <a:srgbClr val="CC0000"/>
              </a:solidFill>
            </a:endParaRPr>
          </a:p>
        </p:txBody>
      </p:sp>
      <p:sp>
        <p:nvSpPr>
          <p:cNvPr id="94" name="Google Shape;94;p18"/>
          <p:cNvSpPr txBox="1">
            <a:spLocks noGrp="1"/>
          </p:cNvSpPr>
          <p:nvPr>
            <p:ph type="title"/>
          </p:nvPr>
        </p:nvSpPr>
        <p:spPr>
          <a:xfrm>
            <a:off x="217950" y="3884400"/>
            <a:ext cx="27378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00FF00"/>
                </a:solidFill>
                <a:latin typeface="Arial"/>
                <a:ea typeface="Arial"/>
                <a:cs typeface="Arial"/>
                <a:sym typeface="Arial"/>
              </a:rPr>
              <a:t>✓</a:t>
            </a:r>
            <a:endParaRPr sz="6300" b="1">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animEffect transition="in" filter="fade">
                                      <p:cBhvr>
                                        <p:cTn id="9"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B92463E7-364D-5BB6-13BF-BCE1CE6222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A977A91F-7F34-F045-FC9B-54209DA299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2. Protect (stop or slow)</a:t>
            </a:r>
            <a:endParaRPr sz="3000">
              <a:solidFill>
                <a:schemeClr val="lt1"/>
              </a:solidFill>
            </a:endParaRPr>
          </a:p>
        </p:txBody>
      </p:sp>
      <p:pic>
        <p:nvPicPr>
          <p:cNvPr id="110" name="Google Shape;110;p21"/>
          <p:cNvPicPr preferRelativeResize="0"/>
          <p:nvPr/>
        </p:nvPicPr>
        <p:blipFill>
          <a:blip r:embed="rId3">
            <a:alphaModFix/>
          </a:blip>
          <a:stretch>
            <a:fillRect/>
          </a:stretch>
        </p:blipFill>
        <p:spPr>
          <a:xfrm>
            <a:off x="1347775" y="1236550"/>
            <a:ext cx="6448425" cy="3629025"/>
          </a:xfrm>
          <a:prstGeom prst="rect">
            <a:avLst/>
          </a:prstGeom>
          <a:noFill/>
          <a:ln>
            <a:noFill/>
          </a:ln>
        </p:spPr>
      </p:pic>
    </p:spTree>
  </p:cSld>
  <p:clrMapOvr>
    <a:masterClrMapping/>
  </p:clrMapOvr>
</p:sld>
</file>

<file path=ppt/theme/theme1.xml><?xml version="1.0" encoding="utf-8"?>
<a:theme xmlns:a="http://schemas.openxmlformats.org/drawingml/2006/main" name="FluidSoftware">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482</Words>
  <Application>Microsoft Office PowerPoint</Application>
  <PresentationFormat>On-screen Show (16:9)</PresentationFormat>
  <Paragraphs>40</Paragraphs>
  <Slides>17</Slides>
  <Notes>17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Cabin Medium</vt:lpstr>
      <vt:lpstr>Proxima Nova</vt:lpstr>
      <vt:lpstr>Cabin SemiBold</vt:lpstr>
      <vt:lpstr>Cabin</vt:lpstr>
      <vt:lpstr>Arial</vt:lpstr>
      <vt:lpstr>FluidSoftware</vt:lpstr>
      <vt:lpstr>PowerPoint Presentation</vt:lpstr>
      <vt:lpstr>PowerPoint Presentation</vt:lpstr>
      <vt:lpstr>The Chocolate Heist</vt:lpstr>
      <vt:lpstr>PowerPoint Presentation</vt:lpstr>
      <vt:lpstr>PowerPoint Presentation</vt:lpstr>
      <vt:lpstr>Identify (multi factors)</vt:lpstr>
      <vt:lpstr>PowerPoint Presentation</vt:lpstr>
      <vt:lpstr>PowerPoint Presentation</vt:lpstr>
      <vt:lpstr>2. Protect (stop or slow)</vt:lpstr>
      <vt:lpstr>PowerPoint Presentation</vt:lpstr>
      <vt:lpstr>3. Recover (retrieve the key)</vt:lpstr>
      <vt:lpstr>PowerPoint Presentation</vt:lpstr>
      <vt:lpstr>“We are so grateful to you keeping our business operating and the chocolate flowing, you all get some chocolate!”</vt:lpstr>
      <vt:lpstr>PowerPoint Presentation</vt:lpstr>
      <vt:lpstr>Q&amp;A</vt:lpstr>
      <vt:lpstr>Summary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Jennings</cp:lastModifiedBy>
  <cp:revision>1</cp:revision>
  <dcterms:modified xsi:type="dcterms:W3CDTF">2026-02-11T09:42:13Z</dcterms:modified>
</cp:coreProperties>
</file>